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0" r:id="rId1"/>
  </p:sldMasterIdLst>
  <p:notesMasterIdLst>
    <p:notesMasterId r:id="rId17"/>
  </p:notesMasterIdLst>
  <p:sldIdLst>
    <p:sldId id="256" r:id="rId2"/>
    <p:sldId id="257" r:id="rId3"/>
    <p:sldId id="266" r:id="rId4"/>
    <p:sldId id="258" r:id="rId5"/>
    <p:sldId id="268" r:id="rId6"/>
    <p:sldId id="269" r:id="rId7"/>
    <p:sldId id="270" r:id="rId8"/>
    <p:sldId id="271" r:id="rId9"/>
    <p:sldId id="263" r:id="rId10"/>
    <p:sldId id="272" r:id="rId11"/>
    <p:sldId id="273" r:id="rId12"/>
    <p:sldId id="274" r:id="rId13"/>
    <p:sldId id="276" r:id="rId14"/>
    <p:sldId id="275" r:id="rId15"/>
    <p:sldId id="27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3083" autoAdjust="0"/>
  </p:normalViewPr>
  <p:slideViewPr>
    <p:cSldViewPr snapToGrid="0" snapToObjects="1">
      <p:cViewPr varScale="1">
        <p:scale>
          <a:sx n="107" d="100"/>
          <a:sy n="107" d="100"/>
        </p:scale>
        <p:origin x="736" y="160"/>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96C8B5-F8CA-47C2-A1CB-9C1B93072166}" type="datetimeFigureOut">
              <a:rPr lang="tr-TR" smtClean="0"/>
              <a:t>29.12.2019</a:t>
            </a:fld>
            <a:endParaRPr lang="tr-T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F1926E-EF6E-4FF0-911F-891163AA5F3B}" type="slidenum">
              <a:rPr lang="tr-TR" smtClean="0"/>
              <a:t>‹#›</a:t>
            </a:fld>
            <a:endParaRPr lang="tr-TR"/>
          </a:p>
        </p:txBody>
      </p:sp>
    </p:spTree>
    <p:extLst>
      <p:ext uri="{BB962C8B-B14F-4D97-AF65-F5344CB8AC3E}">
        <p14:creationId xmlns:p14="http://schemas.microsoft.com/office/powerpoint/2010/main" val="2607968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4</a:t>
            </a:fld>
            <a:endParaRPr lang="tr-TR"/>
          </a:p>
        </p:txBody>
      </p:sp>
    </p:spTree>
    <p:extLst>
      <p:ext uri="{BB962C8B-B14F-4D97-AF65-F5344CB8AC3E}">
        <p14:creationId xmlns:p14="http://schemas.microsoft.com/office/powerpoint/2010/main" val="1318366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5</a:t>
            </a:fld>
            <a:endParaRPr lang="tr-TR"/>
          </a:p>
        </p:txBody>
      </p:sp>
    </p:spTree>
    <p:extLst>
      <p:ext uri="{BB962C8B-B14F-4D97-AF65-F5344CB8AC3E}">
        <p14:creationId xmlns:p14="http://schemas.microsoft.com/office/powerpoint/2010/main" val="1590217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6</a:t>
            </a:fld>
            <a:endParaRPr lang="tr-TR"/>
          </a:p>
        </p:txBody>
      </p:sp>
    </p:spTree>
    <p:extLst>
      <p:ext uri="{BB962C8B-B14F-4D97-AF65-F5344CB8AC3E}">
        <p14:creationId xmlns:p14="http://schemas.microsoft.com/office/powerpoint/2010/main" val="4168778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8</a:t>
            </a:fld>
            <a:endParaRPr lang="tr-TR"/>
          </a:p>
        </p:txBody>
      </p:sp>
    </p:spTree>
    <p:extLst>
      <p:ext uri="{BB962C8B-B14F-4D97-AF65-F5344CB8AC3E}">
        <p14:creationId xmlns:p14="http://schemas.microsoft.com/office/powerpoint/2010/main" val="3154913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F1926E-EF6E-4FF0-911F-891163AA5F3B}" type="slidenum">
              <a:rPr lang="tr-TR" smtClean="0"/>
              <a:t>9</a:t>
            </a:fld>
            <a:endParaRPr lang="tr-TR"/>
          </a:p>
        </p:txBody>
      </p:sp>
    </p:spTree>
    <p:extLst>
      <p:ext uri="{BB962C8B-B14F-4D97-AF65-F5344CB8AC3E}">
        <p14:creationId xmlns:p14="http://schemas.microsoft.com/office/powerpoint/2010/main" val="11022623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5923F103-BC34-4FE4-A40E-EDDEECFDA5D0}" type="datetimeFigureOut">
              <a:rPr lang="en-US" smtClean="0"/>
              <a:pPr/>
              <a:t>12/29/19</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684371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12/29/19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206264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12/29/19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247449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12/29/19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063072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12/29/19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463785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12/29/19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202040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12/29/19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877749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12/29/19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985782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12/29/19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68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12/29/19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5250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12/29/19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857308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12/29/19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18092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12/29/19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90433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12/29/19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37863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12/29/19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48028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12/29/19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57888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12/29/19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2321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2BE451C3-0FF4-47C4-B829-773ADF60F88C}" type="datetimeFigureOut">
              <a:rPr lang="en-US" smtClean="0"/>
              <a:t>12/29/19</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3954987"/>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Capstone Project - The Battle of Neighborhoods</a:t>
            </a:r>
            <a:endParaRPr lang="en-US" dirty="0"/>
          </a:p>
        </p:txBody>
      </p:sp>
      <p:sp>
        <p:nvSpPr>
          <p:cNvPr id="3" name="Subtitle 2"/>
          <p:cNvSpPr>
            <a:spLocks noGrp="1"/>
          </p:cNvSpPr>
          <p:nvPr>
            <p:ph type="subTitle" idx="1"/>
          </p:nvPr>
        </p:nvSpPr>
        <p:spPr/>
        <p:txBody>
          <a:bodyPr/>
          <a:lstStyle/>
          <a:p>
            <a:r>
              <a:rPr lang="en-US" dirty="0"/>
              <a:t>Selecting the best location to open an </a:t>
            </a:r>
            <a:r>
              <a:rPr lang="tr-TR" dirty="0"/>
              <a:t>Indian restaurant IN Manhattan, New York</a:t>
            </a:r>
            <a:endParaRPr lang="en-US" dirty="0"/>
          </a:p>
        </p:txBody>
      </p:sp>
    </p:spTree>
    <p:extLst>
      <p:ext uri="{BB962C8B-B14F-4D97-AF65-F5344CB8AC3E}">
        <p14:creationId xmlns:p14="http://schemas.microsoft.com/office/powerpoint/2010/main" val="13871561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3" name="Content Placeholder 2"/>
          <p:cNvSpPr>
            <a:spLocks noGrp="1"/>
          </p:cNvSpPr>
          <p:nvPr>
            <p:ph idx="1"/>
          </p:nvPr>
        </p:nvSpPr>
        <p:spPr>
          <a:xfrm>
            <a:off x="1154955" y="2447778"/>
            <a:ext cx="8761412" cy="436099"/>
          </a:xfrm>
        </p:spPr>
        <p:txBody>
          <a:bodyPr>
            <a:normAutofit/>
          </a:bodyPr>
          <a:lstStyle/>
          <a:p>
            <a:pPr marL="0" indent="0">
              <a:buNone/>
            </a:pPr>
            <a:r>
              <a:rPr lang="en-US" b="1" dirty="0"/>
              <a:t>Cluster </a:t>
            </a:r>
            <a:r>
              <a:rPr lang="tr-TR" b="1" dirty="0"/>
              <a:t>1</a:t>
            </a:r>
          </a:p>
          <a:p>
            <a:pPr marL="0" indent="0">
              <a:buNone/>
            </a:pPr>
            <a:endParaRPr lang="en-US" dirty="0"/>
          </a:p>
          <a:p>
            <a:endParaRPr lang="tr-TR" dirty="0"/>
          </a:p>
        </p:txBody>
      </p:sp>
      <p:pic>
        <p:nvPicPr>
          <p:cNvPr id="5" name="Picture 4">
            <a:extLst>
              <a:ext uri="{FF2B5EF4-FFF2-40B4-BE49-F238E27FC236}">
                <a16:creationId xmlns:a16="http://schemas.microsoft.com/office/drawing/2014/main" id="{BDD6E2E8-768D-2C48-99EE-B685F7693AB7}"/>
              </a:ext>
            </a:extLst>
          </p:cNvPr>
          <p:cNvPicPr/>
          <p:nvPr/>
        </p:nvPicPr>
        <p:blipFill rotWithShape="1">
          <a:blip r:embed="rId2"/>
          <a:srcRect l="13228" t="29453" r="9722" b="33862"/>
          <a:stretch/>
        </p:blipFill>
        <p:spPr bwMode="auto">
          <a:xfrm>
            <a:off x="1279648" y="2990623"/>
            <a:ext cx="10085038" cy="300641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9117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3" name="Content Placeholder 2"/>
          <p:cNvSpPr>
            <a:spLocks noGrp="1"/>
          </p:cNvSpPr>
          <p:nvPr>
            <p:ph idx="1"/>
          </p:nvPr>
        </p:nvSpPr>
        <p:spPr>
          <a:xfrm>
            <a:off x="1154955" y="2433712"/>
            <a:ext cx="8761412" cy="450166"/>
          </a:xfrm>
        </p:spPr>
        <p:txBody>
          <a:bodyPr>
            <a:normAutofit/>
          </a:bodyPr>
          <a:lstStyle/>
          <a:p>
            <a:r>
              <a:rPr lang="en-US" b="1" dirty="0"/>
              <a:t>Cluster </a:t>
            </a:r>
            <a:r>
              <a:rPr lang="tr-TR" b="1" dirty="0"/>
              <a:t>2</a:t>
            </a:r>
          </a:p>
          <a:p>
            <a:endParaRPr lang="en-US" dirty="0"/>
          </a:p>
          <a:p>
            <a:endParaRPr lang="tr-TR" dirty="0"/>
          </a:p>
        </p:txBody>
      </p:sp>
      <p:pic>
        <p:nvPicPr>
          <p:cNvPr id="6" name="Picture 5">
            <a:extLst>
              <a:ext uri="{FF2B5EF4-FFF2-40B4-BE49-F238E27FC236}">
                <a16:creationId xmlns:a16="http://schemas.microsoft.com/office/drawing/2014/main" id="{552A2FC4-E34A-6A42-8F67-D9E8CCF8B9AB}"/>
              </a:ext>
            </a:extLst>
          </p:cNvPr>
          <p:cNvPicPr/>
          <p:nvPr/>
        </p:nvPicPr>
        <p:blipFill rotWithShape="1">
          <a:blip r:embed="rId2"/>
          <a:srcRect l="12455" t="41799" r="9943" b="28219"/>
          <a:stretch/>
        </p:blipFill>
        <p:spPr bwMode="auto">
          <a:xfrm>
            <a:off x="1267773" y="3245509"/>
            <a:ext cx="9681276" cy="212213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0958401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3" name="Content Placeholder 2"/>
          <p:cNvSpPr>
            <a:spLocks noGrp="1"/>
          </p:cNvSpPr>
          <p:nvPr>
            <p:ph idx="1"/>
          </p:nvPr>
        </p:nvSpPr>
        <p:spPr>
          <a:xfrm>
            <a:off x="1154955" y="2433712"/>
            <a:ext cx="8761412" cy="450166"/>
          </a:xfrm>
        </p:spPr>
        <p:txBody>
          <a:bodyPr>
            <a:normAutofit/>
          </a:bodyPr>
          <a:lstStyle/>
          <a:p>
            <a:pPr marL="0" indent="0">
              <a:buNone/>
            </a:pPr>
            <a:r>
              <a:rPr lang="en-US" b="1" dirty="0"/>
              <a:t>Cluster </a:t>
            </a:r>
            <a:r>
              <a:rPr lang="tr-TR" b="1" dirty="0"/>
              <a:t>3</a:t>
            </a:r>
          </a:p>
          <a:p>
            <a:pPr marL="0" indent="0">
              <a:buNone/>
            </a:pPr>
            <a:endParaRPr lang="en-US" dirty="0"/>
          </a:p>
          <a:p>
            <a:endParaRPr lang="tr-TR" dirty="0"/>
          </a:p>
        </p:txBody>
      </p:sp>
      <p:pic>
        <p:nvPicPr>
          <p:cNvPr id="6" name="Picture 5">
            <a:extLst>
              <a:ext uri="{FF2B5EF4-FFF2-40B4-BE49-F238E27FC236}">
                <a16:creationId xmlns:a16="http://schemas.microsoft.com/office/drawing/2014/main" id="{CE519827-66FD-BC4A-862E-9E9734B630B7}"/>
              </a:ext>
            </a:extLst>
          </p:cNvPr>
          <p:cNvPicPr/>
          <p:nvPr/>
        </p:nvPicPr>
        <p:blipFill rotWithShape="1">
          <a:blip r:embed="rId2"/>
          <a:srcRect l="10031" t="29806" r="10383" b="44445"/>
          <a:stretch/>
        </p:blipFill>
        <p:spPr bwMode="auto">
          <a:xfrm>
            <a:off x="1154953" y="3173407"/>
            <a:ext cx="9948476" cy="180235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08505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3" name="Content Placeholder 2"/>
          <p:cNvSpPr>
            <a:spLocks noGrp="1"/>
          </p:cNvSpPr>
          <p:nvPr>
            <p:ph idx="1"/>
          </p:nvPr>
        </p:nvSpPr>
        <p:spPr>
          <a:xfrm>
            <a:off x="1154955" y="2433712"/>
            <a:ext cx="8761412" cy="450166"/>
          </a:xfrm>
        </p:spPr>
        <p:txBody>
          <a:bodyPr>
            <a:normAutofit/>
          </a:bodyPr>
          <a:lstStyle/>
          <a:p>
            <a:pPr marL="0" indent="0">
              <a:buNone/>
            </a:pPr>
            <a:r>
              <a:rPr lang="en-US" b="1" dirty="0"/>
              <a:t>Cluster </a:t>
            </a:r>
            <a:r>
              <a:rPr lang="tr-TR" b="1" dirty="0"/>
              <a:t>4</a:t>
            </a:r>
          </a:p>
          <a:p>
            <a:pPr marL="0" indent="0">
              <a:buNone/>
            </a:pPr>
            <a:endParaRPr lang="en-US" dirty="0"/>
          </a:p>
          <a:p>
            <a:endParaRPr lang="tr-TR" dirty="0"/>
          </a:p>
        </p:txBody>
      </p:sp>
      <p:pic>
        <p:nvPicPr>
          <p:cNvPr id="5" name="Picture 4">
            <a:extLst>
              <a:ext uri="{FF2B5EF4-FFF2-40B4-BE49-F238E27FC236}">
                <a16:creationId xmlns:a16="http://schemas.microsoft.com/office/drawing/2014/main" id="{C4D01D5C-45D8-4F46-8A73-12125096EA7B}"/>
              </a:ext>
            </a:extLst>
          </p:cNvPr>
          <p:cNvPicPr/>
          <p:nvPr/>
        </p:nvPicPr>
        <p:blipFill rotWithShape="1">
          <a:blip r:embed="rId2"/>
          <a:srcRect l="9701" t="41623" r="10163" b="15344"/>
          <a:stretch/>
        </p:blipFill>
        <p:spPr bwMode="auto">
          <a:xfrm>
            <a:off x="952664" y="3046186"/>
            <a:ext cx="10554525" cy="272522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92335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pic>
        <p:nvPicPr>
          <p:cNvPr id="4" name="Picture 3">
            <a:extLst>
              <a:ext uri="{FF2B5EF4-FFF2-40B4-BE49-F238E27FC236}">
                <a16:creationId xmlns:a16="http://schemas.microsoft.com/office/drawing/2014/main" id="{E099E116-B18B-7845-AD19-77505F32CD4D}"/>
              </a:ext>
            </a:extLst>
          </p:cNvPr>
          <p:cNvPicPr/>
          <p:nvPr/>
        </p:nvPicPr>
        <p:blipFill rotWithShape="1">
          <a:blip r:embed="rId2"/>
          <a:srcRect l="12897" t="21516" r="7298" b="7232"/>
          <a:stretch/>
        </p:blipFill>
        <p:spPr bwMode="auto">
          <a:xfrm>
            <a:off x="1439554" y="2499426"/>
            <a:ext cx="9188862" cy="37592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22043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4" name="Rectangle 3">
            <a:extLst>
              <a:ext uri="{FF2B5EF4-FFF2-40B4-BE49-F238E27FC236}">
                <a16:creationId xmlns:a16="http://schemas.microsoft.com/office/drawing/2014/main" id="{5D197F42-930D-3A49-BAC4-577BEA290D1C}"/>
              </a:ext>
            </a:extLst>
          </p:cNvPr>
          <p:cNvSpPr/>
          <p:nvPr/>
        </p:nvSpPr>
        <p:spPr>
          <a:xfrm>
            <a:off x="939429" y="2690336"/>
            <a:ext cx="10544009" cy="923330"/>
          </a:xfrm>
          <a:prstGeom prst="rect">
            <a:avLst/>
          </a:prstGeom>
        </p:spPr>
        <p:txBody>
          <a:bodyPr wrap="square">
            <a:spAutoFit/>
          </a:bodyPr>
          <a:lstStyle/>
          <a:p>
            <a:pPr algn="just"/>
            <a:r>
              <a:rPr lang="en-US" dirty="0">
                <a:solidFill>
                  <a:srgbClr val="000000"/>
                </a:solidFill>
                <a:latin typeface="Calibri" panose="020F0502020204030204" pitchFamily="34" charset="0"/>
                <a:ea typeface="Calibri" panose="020F0502020204030204" pitchFamily="34" charset="0"/>
                <a:cs typeface="Times New Roman" panose="02020603050405020304" pitchFamily="18" charset="0"/>
              </a:rPr>
              <a:t>Based on data frame analysis and discussion as above in this document, Cluster 3 (Marble Hill ) and Cluster 4 (Upper West Side, Lincoln Square, Manhattan Valley and Morningside Heights) areas are the best places to open a new Indian Restaurant business</a:t>
            </a:r>
            <a:r>
              <a:rPr lang="en-US" dirty="0"/>
              <a:t> </a:t>
            </a:r>
          </a:p>
        </p:txBody>
      </p:sp>
    </p:spTree>
    <p:extLst>
      <p:ext uri="{BB962C8B-B14F-4D97-AF65-F5344CB8AC3E}">
        <p14:creationId xmlns:p14="http://schemas.microsoft.com/office/powerpoint/2010/main" val="3194670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Introduction/Business Problem</a:t>
            </a:r>
            <a:endParaRPr lang="en-US" dirty="0"/>
          </a:p>
        </p:txBody>
      </p:sp>
      <p:sp>
        <p:nvSpPr>
          <p:cNvPr id="3" name="Content Placeholder 2"/>
          <p:cNvSpPr>
            <a:spLocks noGrp="1"/>
          </p:cNvSpPr>
          <p:nvPr>
            <p:ph idx="1"/>
          </p:nvPr>
        </p:nvSpPr>
        <p:spPr>
          <a:xfrm>
            <a:off x="739587" y="2388346"/>
            <a:ext cx="10851777" cy="3958665"/>
          </a:xfrm>
        </p:spPr>
        <p:txBody>
          <a:bodyPr>
            <a:normAutofit/>
          </a:bodyPr>
          <a:lstStyle/>
          <a:p>
            <a:endParaRPr lang="tr-TR" dirty="0"/>
          </a:p>
          <a:p>
            <a:r>
              <a:rPr lang="en-US" dirty="0"/>
              <a:t>The City of New York is famous for its excellent cuisine. It's food culture includes an array of international cuisines influenced by the city's immigrant history. </a:t>
            </a:r>
            <a:endParaRPr lang="tr-TR" dirty="0"/>
          </a:p>
          <a:p>
            <a:pPr marL="0" indent="0">
              <a:buNone/>
            </a:pPr>
            <a:endParaRPr lang="tr-TR" dirty="0"/>
          </a:p>
          <a:p>
            <a:r>
              <a:rPr lang="en-US" dirty="0"/>
              <a:t>Indian restaurants have become so popular in the United States now it seems that there is  one on every corner, not only in major cities but also in smaller cities. Starting an </a:t>
            </a:r>
            <a:r>
              <a:rPr lang="en-US" dirty="0" err="1"/>
              <a:t>Indina</a:t>
            </a:r>
            <a:r>
              <a:rPr lang="en-US" dirty="0"/>
              <a:t> restaurant can be a great business opportunity, but you need to distinguish yourself from others to enjoy long-term success.</a:t>
            </a:r>
            <a:endParaRPr lang="tr-TR" dirty="0"/>
          </a:p>
          <a:p>
            <a:endParaRPr lang="tr-TR" dirty="0"/>
          </a:p>
        </p:txBody>
      </p:sp>
    </p:spTree>
    <p:extLst>
      <p:ext uri="{BB962C8B-B14F-4D97-AF65-F5344CB8AC3E}">
        <p14:creationId xmlns:p14="http://schemas.microsoft.com/office/powerpoint/2010/main" val="1616942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a:t>Business Problem</a:t>
            </a:r>
          </a:p>
        </p:txBody>
      </p:sp>
      <p:sp>
        <p:nvSpPr>
          <p:cNvPr id="3" name="Content Placeholder 2"/>
          <p:cNvSpPr>
            <a:spLocks noGrp="1"/>
          </p:cNvSpPr>
          <p:nvPr>
            <p:ph idx="1"/>
          </p:nvPr>
        </p:nvSpPr>
        <p:spPr>
          <a:xfrm>
            <a:off x="1154954" y="2603500"/>
            <a:ext cx="10524427" cy="3416300"/>
          </a:xfrm>
        </p:spPr>
        <p:txBody>
          <a:bodyPr>
            <a:normAutofit/>
          </a:bodyPr>
          <a:lstStyle/>
          <a:p>
            <a:pPr algn="just"/>
            <a:endParaRPr lang="tr-TR" dirty="0"/>
          </a:p>
          <a:p>
            <a:pPr algn="just"/>
            <a:r>
              <a:rPr lang="en-US" dirty="0"/>
              <a:t>My client wants to open his business in Manhattan area, so I focus on that borough during my analysis. We define potential neighborhood based on the number of Indian Restaurants which are operating right in each neighborhood. Manhattan has full potential but also is a very challenging district to open a business because of high competition. New Indian Restaurant should be open in an area that inadequate neighborhood in this way the bar can attract more customers. Therefore, this analysis necessary to ensure that we have enough customers and that we are not so close to other similar places.</a:t>
            </a:r>
          </a:p>
          <a:p>
            <a:endParaRPr lang="tr-TR" dirty="0"/>
          </a:p>
        </p:txBody>
      </p:sp>
    </p:spTree>
    <p:extLst>
      <p:ext uri="{BB962C8B-B14F-4D97-AF65-F5344CB8AC3E}">
        <p14:creationId xmlns:p14="http://schemas.microsoft.com/office/powerpoint/2010/main" val="3439502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Selection</a:t>
            </a:r>
          </a:p>
        </p:txBody>
      </p:sp>
      <p:sp>
        <p:nvSpPr>
          <p:cNvPr id="3" name="Content Placeholder 2"/>
          <p:cNvSpPr>
            <a:spLocks noGrp="1"/>
          </p:cNvSpPr>
          <p:nvPr>
            <p:ph idx="1"/>
          </p:nvPr>
        </p:nvSpPr>
        <p:spPr>
          <a:xfrm>
            <a:off x="1154954" y="2393207"/>
            <a:ext cx="10396070" cy="2385359"/>
          </a:xfrm>
        </p:spPr>
        <p:txBody>
          <a:bodyPr/>
          <a:lstStyle/>
          <a:p>
            <a:r>
              <a:rPr lang="en-US" dirty="0"/>
              <a:t>To identify the characteristics of our competitors' venues in </a:t>
            </a:r>
            <a:r>
              <a:rPr lang="tr-TR" dirty="0"/>
              <a:t>Manhattan</a:t>
            </a:r>
            <a:r>
              <a:rPr lang="en-US" dirty="0"/>
              <a:t>, we would first need to find out the number of </a:t>
            </a:r>
            <a:r>
              <a:rPr lang="tr-TR" dirty="0"/>
              <a:t>Indian Restaurants in Manhattan </a:t>
            </a:r>
            <a:r>
              <a:rPr lang="en-US" dirty="0"/>
              <a:t>currently and their location.</a:t>
            </a:r>
          </a:p>
          <a:p>
            <a:r>
              <a:rPr lang="en-US" dirty="0"/>
              <a:t>We then used Google Map API to find their geographic coordinates based on their postal code addresses.</a:t>
            </a:r>
            <a:endParaRPr lang="tr-TR" dirty="0"/>
          </a:p>
          <a:p>
            <a:r>
              <a:rPr lang="tr-TR" dirty="0" err="1"/>
              <a:t>In</a:t>
            </a:r>
            <a:r>
              <a:rPr lang="tr-TR" dirty="0"/>
              <a:t> Manhattan, 1997 Indian Restaurants </a:t>
            </a:r>
            <a:r>
              <a:rPr lang="tr-TR" dirty="0" err="1"/>
              <a:t>are</a:t>
            </a:r>
            <a:r>
              <a:rPr lang="tr-TR" dirty="0"/>
              <a:t> </a:t>
            </a:r>
            <a:r>
              <a:rPr lang="tr-TR" dirty="0" err="1"/>
              <a:t>currently</a:t>
            </a:r>
            <a:r>
              <a:rPr lang="tr-TR" dirty="0"/>
              <a:t> </a:t>
            </a:r>
            <a:r>
              <a:rPr lang="tr-TR" dirty="0" err="1"/>
              <a:t>operating</a:t>
            </a:r>
            <a:r>
              <a:rPr lang="tr-TR" dirty="0"/>
              <a:t>. </a:t>
            </a:r>
          </a:p>
          <a:p>
            <a:pPr marL="0" indent="0">
              <a:buNone/>
            </a:pPr>
            <a:endParaRPr lang="tr-TR" dirty="0"/>
          </a:p>
          <a:p>
            <a:pPr marL="0" indent="0">
              <a:buNone/>
            </a:pPr>
            <a:endParaRPr lang="en-US" dirty="0"/>
          </a:p>
        </p:txBody>
      </p:sp>
    </p:spTree>
    <p:extLst>
      <p:ext uri="{BB962C8B-B14F-4D97-AF65-F5344CB8AC3E}">
        <p14:creationId xmlns:p14="http://schemas.microsoft.com/office/powerpoint/2010/main" val="87060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a:xfrm>
            <a:off x="618926" y="2524672"/>
            <a:ext cx="11079087" cy="2094625"/>
          </a:xfrm>
        </p:spPr>
        <p:txBody>
          <a:bodyPr>
            <a:normAutofit/>
          </a:bodyPr>
          <a:lstStyle/>
          <a:p>
            <a:r>
              <a:rPr lang="en-US" dirty="0"/>
              <a:t> </a:t>
            </a:r>
            <a:r>
              <a:rPr lang="tr-TR" dirty="0"/>
              <a:t>A</a:t>
            </a:r>
            <a:r>
              <a:rPr lang="en-US" dirty="0" err="1"/>
              <a:t>ddresses</a:t>
            </a:r>
            <a:r>
              <a:rPr lang="tr-TR" dirty="0"/>
              <a:t> </a:t>
            </a:r>
            <a:r>
              <a:rPr lang="tr-TR" dirty="0" err="1"/>
              <a:t>are</a:t>
            </a:r>
            <a:r>
              <a:rPr lang="tr-TR" dirty="0"/>
              <a:t> </a:t>
            </a:r>
            <a:r>
              <a:rPr lang="tr-TR" dirty="0" err="1"/>
              <a:t>converted</a:t>
            </a:r>
            <a:r>
              <a:rPr lang="en-US" dirty="0"/>
              <a:t> into their equivalent latitude and longitude values. </a:t>
            </a:r>
            <a:endParaRPr lang="tr-TR" dirty="0"/>
          </a:p>
          <a:p>
            <a:r>
              <a:rPr lang="en-US" dirty="0"/>
              <a:t>Foursquare API </a:t>
            </a:r>
            <a:r>
              <a:rPr lang="tr-TR" dirty="0"/>
              <a:t>is </a:t>
            </a:r>
            <a:r>
              <a:rPr lang="tr-TR" dirty="0" err="1"/>
              <a:t>used</a:t>
            </a:r>
            <a:r>
              <a:rPr lang="tr-TR" dirty="0"/>
              <a:t> </a:t>
            </a:r>
            <a:r>
              <a:rPr lang="en-US" dirty="0"/>
              <a:t>to explore neighborhoods in Manhattan, New York. </a:t>
            </a:r>
            <a:endParaRPr lang="tr-TR" dirty="0"/>
          </a:p>
          <a:p>
            <a:r>
              <a:rPr lang="en-US" dirty="0"/>
              <a:t>After that, explore function to get Indian restaurant categories in each neighborhood.</a:t>
            </a:r>
            <a:endParaRPr lang="tr-TR" dirty="0"/>
          </a:p>
          <a:p>
            <a:endParaRPr lang="tr-TR" dirty="0"/>
          </a:p>
        </p:txBody>
      </p:sp>
    </p:spTree>
    <p:extLst>
      <p:ext uri="{BB962C8B-B14F-4D97-AF65-F5344CB8AC3E}">
        <p14:creationId xmlns:p14="http://schemas.microsoft.com/office/powerpoint/2010/main" val="2793746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a:xfrm>
            <a:off x="618926" y="2524672"/>
            <a:ext cx="11079087" cy="2094625"/>
          </a:xfrm>
        </p:spPr>
        <p:txBody>
          <a:bodyPr>
            <a:normAutofit/>
          </a:bodyPr>
          <a:lstStyle/>
          <a:p>
            <a:pPr algn="just"/>
            <a:r>
              <a:rPr lang="en-US" dirty="0"/>
              <a:t> </a:t>
            </a:r>
          </a:p>
        </p:txBody>
      </p:sp>
      <p:pic>
        <p:nvPicPr>
          <p:cNvPr id="5" name="Picture 4">
            <a:extLst>
              <a:ext uri="{FF2B5EF4-FFF2-40B4-BE49-F238E27FC236}">
                <a16:creationId xmlns:a16="http://schemas.microsoft.com/office/drawing/2014/main" id="{05B683B0-F56F-0642-96B6-91740752D761}"/>
              </a:ext>
            </a:extLst>
          </p:cNvPr>
          <p:cNvPicPr>
            <a:picLocks noChangeAspect="1"/>
          </p:cNvPicPr>
          <p:nvPr/>
        </p:nvPicPr>
        <p:blipFill rotWithShape="1">
          <a:blip r:embed="rId3"/>
          <a:srcRect l="11220" t="29437" r="8934" b="31082"/>
          <a:stretch/>
        </p:blipFill>
        <p:spPr>
          <a:xfrm>
            <a:off x="1154953" y="2524672"/>
            <a:ext cx="10260074" cy="3170712"/>
          </a:xfrm>
          <a:prstGeom prst="rect">
            <a:avLst/>
          </a:prstGeom>
        </p:spPr>
      </p:pic>
    </p:spTree>
    <p:extLst>
      <p:ext uri="{BB962C8B-B14F-4D97-AF65-F5344CB8AC3E}">
        <p14:creationId xmlns:p14="http://schemas.microsoft.com/office/powerpoint/2010/main" val="620533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br>
              <a:rPr lang="tr-TR" dirty="0"/>
            </a:br>
            <a:endParaRPr lang="tr-TR" dirty="0"/>
          </a:p>
        </p:txBody>
      </p:sp>
      <p:sp>
        <p:nvSpPr>
          <p:cNvPr id="6" name="Rectangle 5"/>
          <p:cNvSpPr/>
          <p:nvPr/>
        </p:nvSpPr>
        <p:spPr>
          <a:xfrm>
            <a:off x="8904848" y="2841674"/>
            <a:ext cx="3080825" cy="646331"/>
          </a:xfrm>
          <a:prstGeom prst="rect">
            <a:avLst/>
          </a:prstGeom>
        </p:spPr>
        <p:txBody>
          <a:bodyPr wrap="square">
            <a:spAutoFit/>
          </a:bodyPr>
          <a:lstStyle/>
          <a:p>
            <a:r>
              <a:rPr lang="tr-TR" dirty="0"/>
              <a:t>Indian Restaurant in Manhattan</a:t>
            </a:r>
          </a:p>
        </p:txBody>
      </p:sp>
      <p:pic>
        <p:nvPicPr>
          <p:cNvPr id="5" name="Picture 4">
            <a:extLst>
              <a:ext uri="{FF2B5EF4-FFF2-40B4-BE49-F238E27FC236}">
                <a16:creationId xmlns:a16="http://schemas.microsoft.com/office/drawing/2014/main" id="{D0F65164-4BC4-E64F-9026-0FC2B5F3CB67}"/>
              </a:ext>
            </a:extLst>
          </p:cNvPr>
          <p:cNvPicPr/>
          <p:nvPr/>
        </p:nvPicPr>
        <p:blipFill rotWithShape="1">
          <a:blip r:embed="rId2"/>
          <a:srcRect l="18506" t="27586" r="10848" b="4450"/>
          <a:stretch/>
        </p:blipFill>
        <p:spPr bwMode="auto">
          <a:xfrm>
            <a:off x="1481842" y="2486515"/>
            <a:ext cx="6985263" cy="410429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67480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a:xfrm>
            <a:off x="618926" y="2524672"/>
            <a:ext cx="11079087" cy="2094625"/>
          </a:xfrm>
        </p:spPr>
        <p:txBody>
          <a:bodyPr>
            <a:normAutofit/>
          </a:bodyPr>
          <a:lstStyle/>
          <a:p>
            <a:pPr algn="just"/>
            <a:r>
              <a:rPr lang="en-US" dirty="0"/>
              <a:t> Then us</a:t>
            </a:r>
            <a:r>
              <a:rPr lang="tr-TR" dirty="0" err="1"/>
              <a:t>ing</a:t>
            </a:r>
            <a:r>
              <a:rPr lang="en-US" dirty="0"/>
              <a:t> this feature to group the neighborhoods into clusters K-means clustering algorithm will be use to complete this task. And also, the Folium library to visualize the neighborhoods in Manhattan and its emerging clusters.</a:t>
            </a:r>
            <a:endParaRPr lang="tr-TR" dirty="0"/>
          </a:p>
          <a:p>
            <a:pPr algn="just"/>
            <a:endParaRPr lang="en-US" dirty="0"/>
          </a:p>
        </p:txBody>
      </p:sp>
    </p:spTree>
    <p:extLst>
      <p:ext uri="{BB962C8B-B14F-4D97-AF65-F5344CB8AC3E}">
        <p14:creationId xmlns:p14="http://schemas.microsoft.com/office/powerpoint/2010/main" val="4018913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804042" y="2461611"/>
            <a:ext cx="10862442" cy="2047328"/>
          </a:xfrm>
        </p:spPr>
        <p:txBody>
          <a:bodyPr/>
          <a:lstStyle/>
          <a:p>
            <a:r>
              <a:rPr lang="en-US" dirty="0"/>
              <a:t>Using K-mean to clustering data area with less number of Indian Restaurants</a:t>
            </a:r>
            <a:endParaRPr lang="tr-TR" dirty="0"/>
          </a:p>
          <a:p>
            <a:pPr marL="0" indent="0">
              <a:buNone/>
            </a:pPr>
            <a:r>
              <a:rPr lang="en-US" b="1" dirty="0"/>
              <a:t>Cluster 0</a:t>
            </a:r>
            <a:endParaRPr lang="en-US" dirty="0"/>
          </a:p>
        </p:txBody>
      </p:sp>
      <p:pic>
        <p:nvPicPr>
          <p:cNvPr id="6" name="Picture 5">
            <a:extLst>
              <a:ext uri="{FF2B5EF4-FFF2-40B4-BE49-F238E27FC236}">
                <a16:creationId xmlns:a16="http://schemas.microsoft.com/office/drawing/2014/main" id="{62C89C4E-7BF8-1C41-92D0-68FF06960EDF}"/>
              </a:ext>
            </a:extLst>
          </p:cNvPr>
          <p:cNvPicPr/>
          <p:nvPr/>
        </p:nvPicPr>
        <p:blipFill rotWithShape="1">
          <a:blip r:embed="rId3"/>
          <a:srcRect l="10913" t="26631" r="11045" b="27337"/>
          <a:stretch/>
        </p:blipFill>
        <p:spPr bwMode="auto">
          <a:xfrm>
            <a:off x="1560656" y="3265343"/>
            <a:ext cx="9827301" cy="301670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191255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856</TotalTime>
  <Words>450</Words>
  <Application>Microsoft Macintosh PowerPoint</Application>
  <PresentationFormat>Widescreen</PresentationFormat>
  <Paragraphs>43</Paragraphs>
  <Slides>15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Century Gothic</vt:lpstr>
      <vt:lpstr>Wingdings 3</vt:lpstr>
      <vt:lpstr>Ion Boardroom</vt:lpstr>
      <vt:lpstr>Capstone Project - The Battle of Neighborhoods</vt:lpstr>
      <vt:lpstr>Introduction/Business Problem</vt:lpstr>
      <vt:lpstr>Business Problem</vt:lpstr>
      <vt:lpstr>Data Selection</vt:lpstr>
      <vt:lpstr>Methodology</vt:lpstr>
      <vt:lpstr>Methodology</vt:lpstr>
      <vt:lpstr>Methodology </vt:lpstr>
      <vt:lpstr>Methodology</vt:lpstr>
      <vt:lpstr>Results</vt:lpstr>
      <vt:lpstr>Result</vt:lpstr>
      <vt:lpstr>Result</vt:lpstr>
      <vt:lpstr>Result</vt:lpstr>
      <vt:lpstr>Result</vt:lpstr>
      <vt:lpstr>Result</vt:lpstr>
      <vt:lpstr>Result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Neighborhoods</dc:title>
  <dc:creator>Microsoft Office User</dc:creator>
  <cp:keywords>GENEL</cp:keywords>
  <cp:lastModifiedBy>Hitesh Kumar</cp:lastModifiedBy>
  <cp:revision>23</cp:revision>
  <dcterms:created xsi:type="dcterms:W3CDTF">2019-01-13T13:58:47Z</dcterms:created>
  <dcterms:modified xsi:type="dcterms:W3CDTF">2019-12-30T07:23:43Z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02608d92-c755-4188-aa6a-98bc32ed54b1</vt:lpwstr>
  </property>
  <property fmtid="{D5CDD505-2E9C-101B-9397-08002B2CF9AE}" pid="3" name="BILGIGIZLILIKSINIFLANDIRMASI">
    <vt:lpwstr>GENEL</vt:lpwstr>
  </property>
  <property fmtid="{D5CDD505-2E9C-101B-9397-08002B2CF9AE}" pid="4" name="ETIKETBASILSINMI">
    <vt:lpwstr>ETIKET BASILMASIN</vt:lpwstr>
  </property>
</Properties>
</file>

<file path=docProps/thumbnail.jpeg>
</file>